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860" r:id="rId5"/>
  </p:sldMasterIdLst>
  <p:notesMasterIdLst>
    <p:notesMasterId r:id="rId23"/>
  </p:notesMasterIdLst>
  <p:handoutMasterIdLst>
    <p:handoutMasterId r:id="rId24"/>
  </p:handoutMasterIdLst>
  <p:sldIdLst>
    <p:sldId id="256" r:id="rId6"/>
    <p:sldId id="320" r:id="rId7"/>
    <p:sldId id="338" r:id="rId8"/>
    <p:sldId id="344" r:id="rId9"/>
    <p:sldId id="358" r:id="rId10"/>
    <p:sldId id="347" r:id="rId11"/>
    <p:sldId id="350" r:id="rId12"/>
    <p:sldId id="360" r:id="rId13"/>
    <p:sldId id="340" r:id="rId14"/>
    <p:sldId id="341" r:id="rId15"/>
    <p:sldId id="355" r:id="rId16"/>
    <p:sldId id="354" r:id="rId17"/>
    <p:sldId id="346" r:id="rId18"/>
    <p:sldId id="356" r:id="rId19"/>
    <p:sldId id="357" r:id="rId20"/>
    <p:sldId id="348" r:id="rId21"/>
    <p:sldId id="308" r:id="rId2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0000"/>
    <a:srgbClr val="7D110C"/>
    <a:srgbClr val="F8F3D2"/>
    <a:srgbClr val="6D6E70"/>
    <a:srgbClr val="A9C9FF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06" autoAdjust="0"/>
    <p:restoredTop sz="94249" autoAdjust="0"/>
  </p:normalViewPr>
  <p:slideViewPr>
    <p:cSldViewPr>
      <p:cViewPr varScale="1">
        <p:scale>
          <a:sx n="68" d="100"/>
          <a:sy n="68" d="100"/>
        </p:scale>
        <p:origin x="11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77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09111-776F-496C-B4E3-402B782CC7BC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6"/>
            <a:ext cx="303784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6"/>
            <a:ext cx="303784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9D4C5-ECCA-4F27-ADB8-0BEDA4430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801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FE8E4B39-BD40-4A06-951B-D6933966F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089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096DEB-8003-4A5F-A48C-B66C0F16509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091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E0ECC-3FDF-4AEB-A0FC-3A8164957FB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087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E0ECC-3FDF-4AEB-A0FC-3A8164957FB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108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E0ECC-3FDF-4AEB-A0FC-3A8164957FB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637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E0ECC-3FDF-4AEB-A0FC-3A8164957FB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898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E0ECC-3FDF-4AEB-A0FC-3A8164957FB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1347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E0ECC-3FDF-4AEB-A0FC-3A8164957FB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956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E0ECC-3FDF-4AEB-A0FC-3A8164957FB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855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C52C45-81CD-4CC9-AC4A-63A4C2787F2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20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E0ECC-3FDF-4AEB-A0FC-3A8164957FB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048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E0ECC-3FDF-4AEB-A0FC-3A8164957FB7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337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E0ECC-3FDF-4AEB-A0FC-3A8164957FB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33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E0ECC-3FDF-4AEB-A0FC-3A8164957FB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26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E0ECC-3FDF-4AEB-A0FC-3A8164957FB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05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E0ECC-3FDF-4AEB-A0FC-3A8164957FB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1330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E0ECC-3FDF-4AEB-A0FC-3A8164957FB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027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E0ECC-3FDF-4AEB-A0FC-3A8164957FB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84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2"/>
          <p:cNvSpPr>
            <a:spLocks noChangeArrowheads="1"/>
          </p:cNvSpPr>
          <p:nvPr/>
        </p:nvSpPr>
        <p:spPr bwMode="auto">
          <a:xfrm>
            <a:off x="0" y="0"/>
            <a:ext cx="9144000" cy="4648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30"/>
          <p:cNvSpPr>
            <a:spLocks noChangeArrowheads="1"/>
          </p:cNvSpPr>
          <p:nvPr/>
        </p:nvSpPr>
        <p:spPr bwMode="auto">
          <a:xfrm>
            <a:off x="2212975" y="6100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6" name="Line 53"/>
          <p:cNvSpPr>
            <a:spLocks noChangeShapeType="1"/>
          </p:cNvSpPr>
          <p:nvPr/>
        </p:nvSpPr>
        <p:spPr bwMode="auto">
          <a:xfrm>
            <a:off x="0" y="4648200"/>
            <a:ext cx="91440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Line 54"/>
          <p:cNvSpPr>
            <a:spLocks noChangeShapeType="1"/>
          </p:cNvSpPr>
          <p:nvPr userDrawn="1"/>
        </p:nvSpPr>
        <p:spPr bwMode="auto">
          <a:xfrm>
            <a:off x="2106613" y="2551113"/>
            <a:ext cx="4903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763713"/>
            <a:ext cx="8226425" cy="5080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014413"/>
            <a:ext cx="8226425" cy="776287"/>
          </a:xfrm>
        </p:spPr>
        <p:txBody>
          <a:bodyPr/>
          <a:lstStyle>
            <a:lvl1pPr algn="ctr">
              <a:defRPr sz="4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25994B-04E7-4BD4-943B-43CFAF61BDF9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90C5B3-B336-49F1-B233-4E67CE05BA72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E608ED-C120-4F09-8466-4F42431F9178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76F6EAB-C55C-4682-B231-6AE644192988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939800"/>
            <a:ext cx="1778000" cy="5080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939800"/>
            <a:ext cx="5181600" cy="5080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5CF92F-789F-4FB3-BBE9-9D186827A2FF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46676F-4172-4B2E-BE30-458210B541A7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550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2"/>
          <p:cNvSpPr>
            <a:spLocks noChangeArrowheads="1"/>
          </p:cNvSpPr>
          <p:nvPr/>
        </p:nvSpPr>
        <p:spPr bwMode="auto">
          <a:xfrm>
            <a:off x="0" y="0"/>
            <a:ext cx="9144000" cy="4648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30"/>
          <p:cNvSpPr>
            <a:spLocks noChangeArrowheads="1"/>
          </p:cNvSpPr>
          <p:nvPr/>
        </p:nvSpPr>
        <p:spPr bwMode="auto">
          <a:xfrm>
            <a:off x="2212975" y="6100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6" name="Line 53"/>
          <p:cNvSpPr>
            <a:spLocks noChangeShapeType="1"/>
          </p:cNvSpPr>
          <p:nvPr/>
        </p:nvSpPr>
        <p:spPr bwMode="auto">
          <a:xfrm>
            <a:off x="0" y="4648200"/>
            <a:ext cx="91440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Line 54"/>
          <p:cNvSpPr>
            <a:spLocks noChangeShapeType="1"/>
          </p:cNvSpPr>
          <p:nvPr userDrawn="1"/>
        </p:nvSpPr>
        <p:spPr bwMode="auto">
          <a:xfrm>
            <a:off x="2106613" y="2551113"/>
            <a:ext cx="4903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763713"/>
            <a:ext cx="8226425" cy="5080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014413"/>
            <a:ext cx="8226425" cy="776287"/>
          </a:xfrm>
        </p:spPr>
        <p:txBody>
          <a:bodyPr/>
          <a:lstStyle>
            <a:lvl1pPr algn="ctr">
              <a:defRPr sz="4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35421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2"/>
          <p:cNvSpPr>
            <a:spLocks noChangeArrowheads="1"/>
          </p:cNvSpPr>
          <p:nvPr/>
        </p:nvSpPr>
        <p:spPr bwMode="auto">
          <a:xfrm>
            <a:off x="0" y="0"/>
            <a:ext cx="9144000" cy="4648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30"/>
          <p:cNvSpPr>
            <a:spLocks noChangeArrowheads="1"/>
          </p:cNvSpPr>
          <p:nvPr/>
        </p:nvSpPr>
        <p:spPr bwMode="auto">
          <a:xfrm>
            <a:off x="2212975" y="6100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6" name="Line 53"/>
          <p:cNvSpPr>
            <a:spLocks noChangeShapeType="1"/>
          </p:cNvSpPr>
          <p:nvPr/>
        </p:nvSpPr>
        <p:spPr bwMode="auto">
          <a:xfrm>
            <a:off x="0" y="4648200"/>
            <a:ext cx="91440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Line 54"/>
          <p:cNvSpPr>
            <a:spLocks noChangeShapeType="1"/>
          </p:cNvSpPr>
          <p:nvPr userDrawn="1"/>
        </p:nvSpPr>
        <p:spPr bwMode="auto">
          <a:xfrm>
            <a:off x="2106613" y="2551113"/>
            <a:ext cx="4903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763713"/>
            <a:ext cx="8226425" cy="5080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014413"/>
            <a:ext cx="8226425" cy="776287"/>
          </a:xfrm>
        </p:spPr>
        <p:txBody>
          <a:bodyPr/>
          <a:lstStyle>
            <a:lvl1pPr algn="ctr">
              <a:defRPr sz="4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0391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46676F-4172-4B2E-BE30-458210B541A7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5603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46676F-4172-4B2E-BE30-458210B541A7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659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2"/>
          <p:cNvSpPr>
            <a:spLocks noChangeArrowheads="1"/>
          </p:cNvSpPr>
          <p:nvPr/>
        </p:nvSpPr>
        <p:spPr bwMode="auto">
          <a:xfrm>
            <a:off x="0" y="0"/>
            <a:ext cx="9144000" cy="4648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30"/>
          <p:cNvSpPr>
            <a:spLocks noChangeArrowheads="1"/>
          </p:cNvSpPr>
          <p:nvPr/>
        </p:nvSpPr>
        <p:spPr bwMode="auto">
          <a:xfrm>
            <a:off x="2212975" y="6100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6" name="Line 53"/>
          <p:cNvSpPr>
            <a:spLocks noChangeShapeType="1"/>
          </p:cNvSpPr>
          <p:nvPr/>
        </p:nvSpPr>
        <p:spPr bwMode="auto">
          <a:xfrm>
            <a:off x="0" y="4648200"/>
            <a:ext cx="91440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Line 54"/>
          <p:cNvSpPr>
            <a:spLocks noChangeShapeType="1"/>
          </p:cNvSpPr>
          <p:nvPr userDrawn="1"/>
        </p:nvSpPr>
        <p:spPr bwMode="auto">
          <a:xfrm>
            <a:off x="2106613" y="2551113"/>
            <a:ext cx="4903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014413"/>
            <a:ext cx="8226425" cy="776287"/>
          </a:xfrm>
        </p:spPr>
        <p:txBody>
          <a:bodyPr/>
          <a:lstStyle>
            <a:lvl1pPr algn="ctr">
              <a:defRPr sz="4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98CB651-D228-4DCE-B3CC-ED5212F6992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0" y="2971800"/>
            <a:ext cx="1066800" cy="91598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1480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B3D33C-2AE7-48D1-9CF4-C499608A129B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7742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5588" y="1981200"/>
            <a:ext cx="3478212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1981200"/>
            <a:ext cx="34798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A55DB07-999F-45DD-B9E7-061CF6AA4E17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296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E11ACA-6216-4DAA-BD9F-9C87DD17571A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6158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9B8413-9756-4993-AA8D-8C5281F08648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2465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25994B-04E7-4BD4-943B-43CFAF61BDF9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8436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90C5B3-B336-49F1-B233-4E67CE05BA72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0322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E608ED-C120-4F09-8466-4F42431F9178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6328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76F6EAB-C55C-4682-B231-6AE644192988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0829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939800"/>
            <a:ext cx="1778000" cy="5080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939800"/>
            <a:ext cx="5181600" cy="5080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5CF92F-789F-4FB3-BBE9-9D186827A2FF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28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2"/>
          <p:cNvSpPr>
            <a:spLocks noChangeArrowheads="1"/>
          </p:cNvSpPr>
          <p:nvPr/>
        </p:nvSpPr>
        <p:spPr bwMode="auto">
          <a:xfrm>
            <a:off x="0" y="0"/>
            <a:ext cx="9144000" cy="4648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30"/>
          <p:cNvSpPr>
            <a:spLocks noChangeArrowheads="1"/>
          </p:cNvSpPr>
          <p:nvPr/>
        </p:nvSpPr>
        <p:spPr bwMode="auto">
          <a:xfrm>
            <a:off x="2212975" y="6100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6" name="Line 53"/>
          <p:cNvSpPr>
            <a:spLocks noChangeShapeType="1"/>
          </p:cNvSpPr>
          <p:nvPr/>
        </p:nvSpPr>
        <p:spPr bwMode="auto">
          <a:xfrm>
            <a:off x="0" y="4648200"/>
            <a:ext cx="91440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Line 54"/>
          <p:cNvSpPr>
            <a:spLocks noChangeShapeType="1"/>
          </p:cNvSpPr>
          <p:nvPr userDrawn="1"/>
        </p:nvSpPr>
        <p:spPr bwMode="auto">
          <a:xfrm>
            <a:off x="2106613" y="2551113"/>
            <a:ext cx="4903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763713"/>
            <a:ext cx="8226425" cy="5080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014413"/>
            <a:ext cx="8226425" cy="776287"/>
          </a:xfrm>
        </p:spPr>
        <p:txBody>
          <a:bodyPr/>
          <a:lstStyle>
            <a:lvl1pPr algn="ctr">
              <a:defRPr sz="4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3916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46676F-4172-4B2E-BE30-458210B541A7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46676F-4172-4B2E-BE30-458210B541A7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6680F8B-28A3-4876-ABF3-F28B7B4DB21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85800" y="2971800"/>
            <a:ext cx="838200" cy="76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9E3B7143-9BA2-4F7C-8460-56AAB4F0FB0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3124200"/>
            <a:ext cx="838200" cy="76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7EE8F5AF-B00F-4E8F-8EF8-4495F42F6BC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90600" y="3276600"/>
            <a:ext cx="838200" cy="76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06BD90F6-EC68-4179-B1F5-7DD6F18E3F5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143000" y="3429000"/>
            <a:ext cx="838200" cy="76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58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B3D33C-2AE7-48D1-9CF4-C499608A129B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5588" y="1981200"/>
            <a:ext cx="3478212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1981200"/>
            <a:ext cx="34798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A55DB07-999F-45DD-B9E7-061CF6AA4E17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E11ACA-6216-4DAA-BD9F-9C87DD17571A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9B8413-9756-4993-AA8D-8C5281F08648}" type="datetime4">
              <a:rPr lang="en-US"/>
              <a:pPr>
                <a:defRPr/>
              </a:pPr>
              <a:t>October 13, 2021</a:t>
            </a:fld>
            <a:endParaRPr lang="en-US" sz="1400" i="1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 i="1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939800"/>
            <a:ext cx="71104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5588" y="1981200"/>
            <a:ext cx="7110412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15200" y="62484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1D69BD7-76DB-4B42-A9F2-B686FF2CD522}" type="datetime4">
              <a:rPr lang="en-US"/>
              <a:pPr>
                <a:defRPr/>
              </a:pPr>
              <a:t>October 13, 2021</a:t>
            </a:fld>
            <a:endParaRPr lang="en-US" sz="1400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248400"/>
            <a:ext cx="495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/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0"/>
            <a:ext cx="9144000" cy="8048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31" name="Picture 43" descr="IUwide_psd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706813" y="122238"/>
            <a:ext cx="1725612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0" name="Line 36"/>
          <p:cNvSpPr>
            <a:spLocks noChangeShapeType="1"/>
          </p:cNvSpPr>
          <p:nvPr/>
        </p:nvSpPr>
        <p:spPr bwMode="auto">
          <a:xfrm>
            <a:off x="0" y="811213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auto">
          <a:xfrm>
            <a:off x="0" y="6775450"/>
            <a:ext cx="9150350" cy="825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74" r:id="rId2"/>
    <p:sldLayoutId id="2147483858" r:id="rId3"/>
    <p:sldLayoutId id="2147483848" r:id="rId4"/>
    <p:sldLayoutId id="2147483875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939800"/>
            <a:ext cx="71104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5588" y="1981200"/>
            <a:ext cx="7110412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15200" y="62484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1D69BD7-76DB-4B42-A9F2-B686FF2CD522}" type="datetime4">
              <a:rPr lang="en-US"/>
              <a:pPr>
                <a:defRPr/>
              </a:pPr>
              <a:t>October 13, 2021</a:t>
            </a:fld>
            <a:endParaRPr lang="en-US" sz="1400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248400"/>
            <a:ext cx="495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Customize footer: View menu/Header and Footer</a:t>
            </a:r>
            <a:endParaRPr lang="en-US" sz="1400"/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0"/>
            <a:ext cx="9144000" cy="8048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60" name="Line 36"/>
          <p:cNvSpPr>
            <a:spLocks noChangeShapeType="1"/>
          </p:cNvSpPr>
          <p:nvPr/>
        </p:nvSpPr>
        <p:spPr bwMode="auto">
          <a:xfrm>
            <a:off x="0" y="811213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auto">
          <a:xfrm>
            <a:off x="0" y="6775450"/>
            <a:ext cx="9150350" cy="825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15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  <p:sldLayoutId id="2147483873" r:id="rId1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.iu.edu/compliance/human-subjects/audits.html" TargetMode="External"/><Relationship Id="rId7" Type="http://schemas.openxmlformats.org/officeDocument/2006/relationships/hyperlink" Target="http://www.fda.gov/ICECI/Inspections/ucm346077.ht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fda.gov/ICECI/Inspections/ucm250720.htm" TargetMode="External"/><Relationship Id="rId5" Type="http://schemas.openxmlformats.org/officeDocument/2006/relationships/hyperlink" Target="https://www.fda.gov/downloads/ICECI/EnforcementActions/BioresearchMonitoring/ucm133773.pdf" TargetMode="External"/><Relationship Id="rId4" Type="http://schemas.openxmlformats.org/officeDocument/2006/relationships/hyperlink" Target="http://www.fda.gov/downloads/RegulatoryInformation/Guidances/UCM126553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7"/>
          <p:cNvSpPr>
            <a:spLocks noGrp="1" noChangeArrowheads="1"/>
          </p:cNvSpPr>
          <p:nvPr>
            <p:ph type="ctrTitle" sz="quarter"/>
          </p:nvPr>
        </p:nvSpPr>
        <p:spPr>
          <a:xfrm>
            <a:off x="2282066" y="1478733"/>
            <a:ext cx="4573515" cy="662033"/>
          </a:xfrm>
          <a:noFill/>
        </p:spPr>
        <p:txBody>
          <a:bodyPr/>
          <a:lstStyle/>
          <a:p>
            <a:r>
              <a:rPr lang="en-US" sz="3600" b="1" dirty="0">
                <a:solidFill>
                  <a:srgbClr val="800000"/>
                </a:solidFill>
              </a:rPr>
              <a:t>The FDA is Coming</a:t>
            </a:r>
            <a:endParaRPr lang="en-US" sz="3600" b="1" dirty="0">
              <a:solidFill>
                <a:srgbClr val="7D110C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EE1EC6-4B66-40C0-ADBF-74E1CFEEFB1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347378" y="2689929"/>
            <a:ext cx="4442891" cy="1667539"/>
          </a:xfrm>
        </p:spPr>
        <p:txBody>
          <a:bodyPr/>
          <a:lstStyle/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sz="2400" b="1" kern="1200" dirty="0" err="1">
                <a:solidFill>
                  <a:srgbClr val="000000"/>
                </a:solidFill>
                <a:latin typeface="Calisto MT" pitchFamily="18" charset="0"/>
                <a:ea typeface="ＭＳ Ｐゴシック" pitchFamily="1" charset="-128"/>
              </a:rPr>
              <a:t>Neala</a:t>
            </a:r>
            <a:r>
              <a:rPr lang="en-US" sz="2400" b="1" kern="1200" dirty="0">
                <a:solidFill>
                  <a:srgbClr val="000000"/>
                </a:solidFill>
                <a:latin typeface="Calisto MT" pitchFamily="18" charset="0"/>
                <a:ea typeface="ＭＳ Ｐゴシック" pitchFamily="1" charset="-128"/>
              </a:rPr>
              <a:t> Lane, MS, CCRC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sz="2400" kern="1200" dirty="0">
                <a:solidFill>
                  <a:srgbClr val="000000"/>
                </a:solidFill>
                <a:latin typeface="Book Antiqua" pitchFamily="18" charset="0"/>
                <a:ea typeface="ＭＳ Ｐゴシック" pitchFamily="1" charset="-128"/>
              </a:rPr>
              <a:t>Associate Director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sz="2400" kern="1200" dirty="0">
                <a:solidFill>
                  <a:srgbClr val="000000"/>
                </a:solidFill>
                <a:latin typeface="Book Antiqua" pitchFamily="18" charset="0"/>
                <a:ea typeface="ＭＳ Ｐゴシック" pitchFamily="1" charset="-128"/>
              </a:rPr>
              <a:t>Quality Improvement Office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sz="2400" kern="1200" dirty="0">
                <a:solidFill>
                  <a:srgbClr val="000000"/>
                </a:solidFill>
                <a:latin typeface="Book Antiqua" pitchFamily="18" charset="0"/>
                <a:ea typeface="ＭＳ Ｐゴシック" pitchFamily="1" charset="-128"/>
              </a:rPr>
              <a:t>Office of Research Compliance</a:t>
            </a:r>
          </a:p>
        </p:txBody>
      </p:sp>
      <p:pic>
        <p:nvPicPr>
          <p:cNvPr id="13315" name="Picture 6" descr="Indiana University logo - Office of the Vice President for Research and Office of Research Complia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5181600"/>
            <a:ext cx="26527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7110413" cy="533400"/>
          </a:xfrm>
        </p:spPr>
        <p:txBody>
          <a:bodyPr/>
          <a:lstStyle/>
          <a:p>
            <a:pPr marL="123825" indent="-123825"/>
            <a:r>
              <a:rPr lang="en-US" sz="3000" dirty="0">
                <a:solidFill>
                  <a:srgbClr val="800000"/>
                </a:solidFill>
              </a:rPr>
              <a:t>The FDA Inspection Process (7 of 13)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53400" cy="5105400"/>
          </a:xfrm>
        </p:spPr>
        <p:txBody>
          <a:bodyPr/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buNone/>
              <a:defRPr/>
            </a:pPr>
            <a:r>
              <a:rPr lang="en-US" sz="2400" b="1" u="sng" dirty="0"/>
              <a:t>SITE VISIT – Step 1:</a:t>
            </a:r>
            <a:r>
              <a:rPr lang="en-US" sz="2400" dirty="0"/>
              <a:t>  </a:t>
            </a:r>
          </a:p>
          <a:p>
            <a:pPr marL="0" indent="0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buNone/>
              <a:defRPr/>
            </a:pPr>
            <a:r>
              <a:rPr lang="en-US" sz="2400" b="1" dirty="0"/>
              <a:t>Intro meeting: </a:t>
            </a:r>
            <a:r>
              <a:rPr lang="en-US" sz="2400" dirty="0"/>
              <a:t>Inspector meets with the appropriate members of the research team and is oriented to the research records and processes</a:t>
            </a:r>
          </a:p>
          <a:p>
            <a:pPr marL="457200" eaLnBrk="1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PI must attend kick-off meeting (QIO must also attend)</a:t>
            </a:r>
          </a:p>
          <a:p>
            <a:pPr marL="457200" eaLnBrk="1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FDA inspectors must show credentials and issue 482 (Notice of Inspection) to PI</a:t>
            </a:r>
          </a:p>
          <a:p>
            <a:pPr marL="457200" eaLnBrk="1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Inspectors will gather information including formal addresses of the various hospitals/clinics where subjects were seen, the PI’s research history, etc.</a:t>
            </a:r>
          </a:p>
          <a:p>
            <a:pPr marL="457200" eaLnBrk="1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Ask for a daily wrap-up meeting (PI doesn’t have to attend, but it’s nice to stop in when he has time)</a:t>
            </a:r>
          </a:p>
        </p:txBody>
      </p:sp>
    </p:spTree>
    <p:extLst>
      <p:ext uri="{BB962C8B-B14F-4D97-AF65-F5344CB8AC3E}">
        <p14:creationId xmlns:p14="http://schemas.microsoft.com/office/powerpoint/2010/main" val="2674179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7110413" cy="533400"/>
          </a:xfrm>
        </p:spPr>
        <p:txBody>
          <a:bodyPr/>
          <a:lstStyle/>
          <a:p>
            <a:pPr marL="123825" indent="-123825"/>
            <a:r>
              <a:rPr lang="en-US" sz="3000" dirty="0">
                <a:solidFill>
                  <a:srgbClr val="800000"/>
                </a:solidFill>
              </a:rPr>
              <a:t>The FDA Inspection Process (8 of 13)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53400" cy="3886200"/>
          </a:xfrm>
        </p:spPr>
        <p:txBody>
          <a:bodyPr/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buNone/>
              <a:defRPr/>
            </a:pPr>
            <a:r>
              <a:rPr lang="en-US" sz="2400" b="1" u="sng" dirty="0"/>
              <a:t>SITE VISIT – Step 2:</a:t>
            </a:r>
            <a:r>
              <a:rPr lang="en-US" sz="2400" dirty="0"/>
              <a:t>  </a:t>
            </a:r>
          </a:p>
          <a:p>
            <a:pPr marL="0" indent="0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buNone/>
              <a:defRPr/>
            </a:pPr>
            <a:r>
              <a:rPr lang="en-US" sz="2400" b="1" dirty="0"/>
              <a:t>Study Review: </a:t>
            </a:r>
            <a:r>
              <a:rPr lang="en-US" sz="2400" dirty="0"/>
              <a:t>Inspector conducts the review of the research records and asks questions as they arise </a:t>
            </a:r>
          </a:p>
          <a:p>
            <a:pPr marL="514350" eaLnBrk="1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7D110C"/>
                </a:solidFill>
              </a:rPr>
              <a:t>FDA inspectors can’t accept their own EMR log-on</a:t>
            </a:r>
          </a:p>
          <a:p>
            <a:pPr marL="514350" eaLnBrk="1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Data to Data comparison (paper to EMR) will be “over the shoulder”</a:t>
            </a:r>
          </a:p>
          <a:p>
            <a:pPr marL="514350" eaLnBrk="1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Inspector may want to tour where charts and drug/device are stored, </a:t>
            </a:r>
            <a:r>
              <a:rPr lang="en-US" sz="2400" b="1" dirty="0"/>
              <a:t>and clinical/research space where procedures are performed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2874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7110413" cy="533400"/>
          </a:xfrm>
        </p:spPr>
        <p:txBody>
          <a:bodyPr/>
          <a:lstStyle/>
          <a:p>
            <a:pPr marL="123825" indent="-123825"/>
            <a:r>
              <a:rPr lang="en-US" sz="3000" dirty="0">
                <a:solidFill>
                  <a:srgbClr val="800000"/>
                </a:solidFill>
              </a:rPr>
              <a:t>The FDA Inspection Process (9 of 13)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53400" cy="5029200"/>
          </a:xfrm>
        </p:spPr>
        <p:txBody>
          <a:bodyPr/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buNone/>
              <a:defRPr/>
            </a:pPr>
            <a:r>
              <a:rPr lang="en-US" sz="2400" b="1" u="sng" dirty="0"/>
              <a:t>SITE VISIT – Step 3:</a:t>
            </a:r>
            <a:r>
              <a:rPr lang="en-US" sz="2400" dirty="0"/>
              <a:t>  </a:t>
            </a:r>
          </a:p>
          <a:p>
            <a:pPr marL="0" indent="0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buNone/>
              <a:defRPr/>
            </a:pPr>
            <a:r>
              <a:rPr lang="en-US" sz="2400" b="1" dirty="0"/>
              <a:t>Close-out/Exit meeting: </a:t>
            </a:r>
            <a:r>
              <a:rPr lang="en-US" sz="2400" dirty="0"/>
              <a:t>Inspection findings are presented and discussed by the auditor(s)</a:t>
            </a:r>
          </a:p>
          <a:p>
            <a:pPr marL="914400" lvl="1" indent="-342900" eaLnBrk="1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7D110C"/>
                </a:solidFill>
              </a:rPr>
              <a:t>PI required to attend (QIO must also attend)</a:t>
            </a:r>
          </a:p>
          <a:p>
            <a:pPr marL="914400" lvl="1" indent="-342900" eaLnBrk="1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FDA issues Form 483 (if applicable) – this is just your “audit report” – it’s not a final determination of the inspection</a:t>
            </a:r>
          </a:p>
          <a:p>
            <a:pPr marL="914400" lvl="1" indent="-342900" eaLnBrk="1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If a 483 is issued, it is critical to make sure you understand all of the citations.</a:t>
            </a:r>
          </a:p>
          <a:p>
            <a:pPr marL="914400" lvl="1" indent="-342900" eaLnBrk="1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QIO will provide additional education on how to prepare your written response (usually immediately after 483 is issued).</a:t>
            </a:r>
          </a:p>
        </p:txBody>
      </p:sp>
    </p:spTree>
    <p:extLst>
      <p:ext uri="{BB962C8B-B14F-4D97-AF65-F5344CB8AC3E}">
        <p14:creationId xmlns:p14="http://schemas.microsoft.com/office/powerpoint/2010/main" val="595421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itle 3"/>
          <p:cNvSpPr>
            <a:spLocks noGrp="1"/>
          </p:cNvSpPr>
          <p:nvPr>
            <p:ph type="title"/>
          </p:nvPr>
        </p:nvSpPr>
        <p:spPr>
          <a:xfrm>
            <a:off x="228600" y="785446"/>
            <a:ext cx="7315200" cy="662354"/>
          </a:xfrm>
        </p:spPr>
        <p:txBody>
          <a:bodyPr/>
          <a:lstStyle/>
          <a:p>
            <a:pPr marL="123825" indent="-123825"/>
            <a:r>
              <a:rPr lang="en-US" sz="3000" dirty="0">
                <a:solidFill>
                  <a:srgbClr val="800000"/>
                </a:solidFill>
              </a:rPr>
              <a:t>The FDA Inspection Process (10 of 13)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3810000"/>
          </a:xfrm>
        </p:spPr>
        <p:txBody>
          <a:bodyPr/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buNone/>
              <a:defRPr/>
            </a:pPr>
            <a:r>
              <a:rPr lang="en-US" sz="2400" b="1" u="sng" dirty="0"/>
              <a:t>SITE VISIT – Do’s</a:t>
            </a:r>
            <a:endParaRPr lang="en-US" sz="2400" dirty="0"/>
          </a:p>
          <a:p>
            <a:pPr eaLnBrk="1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ct val="125000"/>
              <a:defRPr/>
            </a:pPr>
            <a:r>
              <a:rPr lang="en-US" sz="2400" dirty="0"/>
              <a:t>Remain calm and professional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defRPr/>
            </a:pPr>
            <a:r>
              <a:rPr lang="en-US" sz="2400" dirty="0"/>
              <a:t>Take notes of questions/answers and be prepared to make copies for the inspector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defRPr/>
            </a:pPr>
            <a:r>
              <a:rPr lang="en-US" sz="2400" dirty="0"/>
              <a:t>FDA is authorized to access, inspect, and copy any records related to the clinical investigation.  They may ask for a high volume of documents to be copied.  </a:t>
            </a:r>
            <a:r>
              <a:rPr lang="en-US" sz="2400" b="1" dirty="0">
                <a:solidFill>
                  <a:srgbClr val="7D110C"/>
                </a:solidFill>
              </a:rPr>
              <a:t>Make yourself an exact set of duplicate copies. You may not need them, but better to be prepared.</a:t>
            </a:r>
          </a:p>
        </p:txBody>
      </p:sp>
    </p:spTree>
    <p:extLst>
      <p:ext uri="{BB962C8B-B14F-4D97-AF65-F5344CB8AC3E}">
        <p14:creationId xmlns:p14="http://schemas.microsoft.com/office/powerpoint/2010/main" val="2919651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itle 3"/>
          <p:cNvSpPr>
            <a:spLocks noGrp="1"/>
          </p:cNvSpPr>
          <p:nvPr>
            <p:ph type="title"/>
          </p:nvPr>
        </p:nvSpPr>
        <p:spPr>
          <a:xfrm>
            <a:off x="228600" y="785446"/>
            <a:ext cx="7239000" cy="662354"/>
          </a:xfrm>
        </p:spPr>
        <p:txBody>
          <a:bodyPr/>
          <a:lstStyle/>
          <a:p>
            <a:pPr marL="123825" indent="-123825"/>
            <a:r>
              <a:rPr lang="en-US" sz="3000" dirty="0">
                <a:solidFill>
                  <a:srgbClr val="800000"/>
                </a:solidFill>
              </a:rPr>
              <a:t>The FDA Inspection Process (11 of 13)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4343400"/>
          </a:xfrm>
        </p:spPr>
        <p:txBody>
          <a:bodyPr/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buNone/>
              <a:defRPr/>
            </a:pPr>
            <a:r>
              <a:rPr lang="en-US" sz="2400" b="1" u="sng" dirty="0"/>
              <a:t>SITE VISIT – Do’s</a:t>
            </a:r>
            <a:endParaRPr lang="en-US" sz="24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defRPr/>
            </a:pPr>
            <a:r>
              <a:rPr lang="en-US" sz="2400" dirty="0"/>
              <a:t>Appropriate, honest answers:</a:t>
            </a:r>
          </a:p>
          <a:p>
            <a:pPr lvl="1"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not answer a question until you have heard and understand the whole question</a:t>
            </a:r>
          </a:p>
          <a:p>
            <a:pPr lvl="1"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Answer only the question asked</a:t>
            </a:r>
          </a:p>
          <a:p>
            <a:pPr lvl="1"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Answer Yes/No whenever possible</a:t>
            </a:r>
          </a:p>
          <a:p>
            <a:pPr lvl="1"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Take your time in answering questions (silence is ok)</a:t>
            </a:r>
          </a:p>
          <a:p>
            <a:pPr lvl="1"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you need to review records, do so prior to answering questions</a:t>
            </a:r>
          </a:p>
          <a:p>
            <a:pPr lvl="1"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not answer questions outside of your area of responsibility</a:t>
            </a:r>
          </a:p>
          <a:p>
            <a:pPr lvl="1"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You (and other staff) may be asked the same question several times.</a:t>
            </a:r>
          </a:p>
        </p:txBody>
      </p:sp>
    </p:spTree>
    <p:extLst>
      <p:ext uri="{BB962C8B-B14F-4D97-AF65-F5344CB8AC3E}">
        <p14:creationId xmlns:p14="http://schemas.microsoft.com/office/powerpoint/2010/main" val="532390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itle 3"/>
          <p:cNvSpPr>
            <a:spLocks noGrp="1"/>
          </p:cNvSpPr>
          <p:nvPr>
            <p:ph type="title"/>
          </p:nvPr>
        </p:nvSpPr>
        <p:spPr>
          <a:xfrm>
            <a:off x="228600" y="785446"/>
            <a:ext cx="7239000" cy="662354"/>
          </a:xfrm>
        </p:spPr>
        <p:txBody>
          <a:bodyPr/>
          <a:lstStyle/>
          <a:p>
            <a:pPr marL="123825" indent="-123825"/>
            <a:r>
              <a:rPr lang="en-US" sz="3000" dirty="0">
                <a:solidFill>
                  <a:srgbClr val="800000"/>
                </a:solidFill>
              </a:rPr>
              <a:t>The FDA Inspection Process (12 of 13)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4876800"/>
          </a:xfrm>
        </p:spPr>
        <p:txBody>
          <a:bodyPr/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buNone/>
              <a:defRPr/>
            </a:pPr>
            <a:r>
              <a:rPr lang="en-US" sz="2400" b="1" u="sng" dirty="0"/>
              <a:t>SITE VISIT – Do’s</a:t>
            </a:r>
            <a:endParaRPr lang="en-US" sz="24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defRPr/>
            </a:pPr>
            <a:r>
              <a:rPr lang="en-US" sz="2400" dirty="0"/>
              <a:t>PI should be prepared to:</a:t>
            </a:r>
          </a:p>
          <a:p>
            <a:pPr lvl="1">
              <a:buFont typeface="Arial" panose="020B0604020202020204" pitchFamily="34" charset="0"/>
              <a:buChar char="−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Describe investigator obligations, protocol, protocol training</a:t>
            </a:r>
          </a:p>
          <a:p>
            <a:pPr lvl="1">
              <a:buFont typeface="Arial" panose="020B0604020202020204" pitchFamily="34" charset="0"/>
              <a:buChar char="−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Describe delegation of authority and his/her plan to oversee conduct of trial</a:t>
            </a:r>
          </a:p>
          <a:p>
            <a:pPr lvl="2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Consenting process:</a:t>
            </a:r>
          </a:p>
          <a:p>
            <a:pPr lvl="3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Who was involved, how, where did this take place?</a:t>
            </a:r>
          </a:p>
          <a:p>
            <a:pPr lvl="2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Investigational Product dispensing</a:t>
            </a:r>
          </a:p>
          <a:p>
            <a:pPr lvl="1">
              <a:spcAft>
                <a:spcPts val="2000"/>
              </a:spcAft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Describe enrollment, adverse events, screen failures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  <a:defRPr/>
            </a:pPr>
            <a:r>
              <a:rPr lang="en-US" sz="2400" dirty="0">
                <a:solidFill>
                  <a:srgbClr val="7D11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necessary, provide PI with a summary of subjects to review</a:t>
            </a:r>
          </a:p>
        </p:txBody>
      </p:sp>
    </p:spTree>
    <p:extLst>
      <p:ext uri="{BB962C8B-B14F-4D97-AF65-F5344CB8AC3E}">
        <p14:creationId xmlns:p14="http://schemas.microsoft.com/office/powerpoint/2010/main" val="1924594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itle 3"/>
          <p:cNvSpPr>
            <a:spLocks noGrp="1"/>
          </p:cNvSpPr>
          <p:nvPr>
            <p:ph type="title"/>
          </p:nvPr>
        </p:nvSpPr>
        <p:spPr>
          <a:xfrm>
            <a:off x="228600" y="785446"/>
            <a:ext cx="7239000" cy="662354"/>
          </a:xfrm>
        </p:spPr>
        <p:txBody>
          <a:bodyPr/>
          <a:lstStyle/>
          <a:p>
            <a:pPr marL="123825" indent="-123825"/>
            <a:r>
              <a:rPr lang="en-US" sz="3000" dirty="0">
                <a:solidFill>
                  <a:srgbClr val="800000"/>
                </a:solidFill>
              </a:rPr>
              <a:t>The FDA Inspection Process (13 of 13)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105400"/>
          </a:xfrm>
        </p:spPr>
        <p:txBody>
          <a:bodyPr/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buNone/>
              <a:defRPr/>
            </a:pPr>
            <a:r>
              <a:rPr lang="en-US" sz="2400" b="1" u="sng" dirty="0"/>
              <a:t>POST-VISIT:</a:t>
            </a:r>
            <a:r>
              <a:rPr lang="en-US" sz="2400" dirty="0"/>
              <a:t> 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defRPr/>
            </a:pPr>
            <a:r>
              <a:rPr lang="en-US" sz="2400" dirty="0"/>
              <a:t>Study site responds to formal audit report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defRPr/>
            </a:pPr>
            <a:r>
              <a:rPr lang="en-US" sz="2200" dirty="0"/>
              <a:t>Include corrective/preventive action plans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defRPr/>
            </a:pPr>
            <a:r>
              <a:rPr lang="en-US" sz="2200" dirty="0">
                <a:solidFill>
                  <a:srgbClr val="7D110C"/>
                </a:solidFill>
              </a:rPr>
              <a:t>FDA 483 responses:</a:t>
            </a:r>
          </a:p>
          <a:p>
            <a:pPr lvl="2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25000"/>
              <a:defRPr/>
            </a:pPr>
            <a:r>
              <a:rPr lang="en-US" sz="2000" dirty="0">
                <a:solidFill>
                  <a:srgbClr val="7D110C"/>
                </a:solidFill>
              </a:rPr>
              <a:t>Due in 15 business days</a:t>
            </a:r>
          </a:p>
          <a:p>
            <a:pPr lvl="2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25000"/>
              <a:defRPr/>
            </a:pPr>
            <a:r>
              <a:rPr lang="en-US" sz="2000" dirty="0">
                <a:solidFill>
                  <a:srgbClr val="7D110C"/>
                </a:solidFill>
              </a:rPr>
              <a:t>QIO reviews/advises prior to submission</a:t>
            </a:r>
          </a:p>
          <a:p>
            <a:pPr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25000"/>
              <a:defRPr/>
            </a:pPr>
            <a:r>
              <a:rPr lang="en-US" sz="2400" dirty="0"/>
              <a:t>Additional reporting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defRPr/>
            </a:pPr>
            <a:r>
              <a:rPr lang="en-US" sz="2200" dirty="0"/>
              <a:t>Notify IRB or Sponsor of any applicable findings</a:t>
            </a:r>
          </a:p>
          <a:p>
            <a:pPr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25000"/>
              <a:defRPr/>
            </a:pPr>
            <a:r>
              <a:rPr lang="en-US" sz="2400" dirty="0"/>
              <a:t>Final Determinations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defRPr/>
            </a:pPr>
            <a:r>
              <a:rPr lang="en-US" sz="2200" dirty="0">
                <a:solidFill>
                  <a:srgbClr val="7D110C"/>
                </a:solidFill>
              </a:rPr>
              <a:t>For FDA inspections, FDA center makes final determination.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defRPr/>
            </a:pPr>
            <a:r>
              <a:rPr lang="en-US" sz="2000" dirty="0">
                <a:solidFill>
                  <a:srgbClr val="7D110C"/>
                </a:solidFill>
              </a:rPr>
              <a:t>Provide QIO with all correspondence provided by FDA post-visit (EIR, outcome letters, etc.)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defRPr/>
            </a:pPr>
            <a:r>
              <a:rPr lang="en-US" sz="2200" dirty="0"/>
              <a:t>For IU audits, IRB makes final determination.</a:t>
            </a:r>
          </a:p>
        </p:txBody>
      </p:sp>
    </p:spTree>
    <p:extLst>
      <p:ext uri="{BB962C8B-B14F-4D97-AF65-F5344CB8AC3E}">
        <p14:creationId xmlns:p14="http://schemas.microsoft.com/office/powerpoint/2010/main" val="4032360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7110413" cy="533400"/>
          </a:xfrm>
        </p:spPr>
        <p:txBody>
          <a:bodyPr/>
          <a:lstStyle/>
          <a:p>
            <a:r>
              <a:rPr lang="en-US" sz="4000" dirty="0"/>
              <a:t>Resources</a:t>
            </a:r>
            <a:r>
              <a:rPr lang="en-US" dirty="0"/>
              <a:t>	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8001000" cy="44196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IU ORC Quality Improvement Office (QIO) Audit Prep Tools </a:t>
            </a:r>
            <a:r>
              <a:rPr lang="en-US" sz="2000" dirty="0">
                <a:hlinkClick r:id="rId3"/>
              </a:rPr>
              <a:t>https://research.iu.edu/compliance/human-subjects/audits.html</a:t>
            </a:r>
            <a:r>
              <a:rPr lang="en-US" sz="2000" dirty="0"/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Information Sheet Guidance For IRBs, Clinical Investigators, and Sponsors: FDA Inspections of Clinical Investigators </a:t>
            </a:r>
            <a:r>
              <a:rPr lang="en-US" sz="1800" dirty="0">
                <a:hlinkClick r:id="rId4"/>
              </a:rPr>
              <a:t>http://www.fda.gov/downloads/RegulatoryInformation/Guidances/UCM126553.pdf</a:t>
            </a:r>
            <a:endParaRPr lang="en-US" sz="18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FDA BIMO Guidance Manual for Clinical Investigator Inspections </a:t>
            </a:r>
            <a:r>
              <a:rPr lang="en-US" sz="2000" dirty="0">
                <a:hlinkClick r:id="rId5"/>
              </a:rPr>
              <a:t>https://www.fda.gov/downloads/ICECI/EnforcementActions/BioresearchMonitoring/ucm133773.pdf</a:t>
            </a:r>
            <a:endParaRPr lang="en-US" sz="20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FDA Inspection Observations and Citations </a:t>
            </a:r>
            <a:r>
              <a:rPr lang="en-US" sz="2000" u="sng" dirty="0">
                <a:hlinkClick r:id="rId6"/>
              </a:rPr>
              <a:t>http://www.fda.gov/ICECI/Inspections/ucm250720.htm</a:t>
            </a:r>
            <a:r>
              <a:rPr lang="en-US" sz="2000" dirty="0"/>
              <a:t> </a:t>
            </a:r>
          </a:p>
          <a:p>
            <a:pPr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u="sng" dirty="0">
                <a:hlinkClick r:id="rId7"/>
              </a:rPr>
              <a:t>http://www.fda.gov/ICECI/Inspections/ucm346077.htm</a:t>
            </a:r>
            <a:endParaRPr lang="en-US" sz="20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itle 3"/>
          <p:cNvSpPr>
            <a:spLocks noGrp="1"/>
          </p:cNvSpPr>
          <p:nvPr>
            <p:ph type="title"/>
          </p:nvPr>
        </p:nvSpPr>
        <p:spPr>
          <a:xfrm>
            <a:off x="231327" y="914400"/>
            <a:ext cx="4366645" cy="575269"/>
          </a:xfrm>
        </p:spPr>
        <p:txBody>
          <a:bodyPr/>
          <a:lstStyle/>
          <a:p>
            <a:r>
              <a:rPr lang="en-US" sz="3200" dirty="0">
                <a:solidFill>
                  <a:srgbClr val="800000"/>
                </a:solidFill>
              </a:rPr>
              <a:t>Federal Agency Audit</a:t>
            </a:r>
          </a:p>
        </p:txBody>
      </p:sp>
      <p:pic>
        <p:nvPicPr>
          <p:cNvPr id="4" name="Picture 43" descr="Indiana University logo">
            <a:extLst>
              <a:ext uri="{FF2B5EF4-FFF2-40B4-BE49-F238E27FC236}">
                <a16:creationId xmlns:a16="http://schemas.microsoft.com/office/drawing/2014/main" id="{1A8AB321-A48B-45B2-997A-22DA09199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6813" y="122238"/>
            <a:ext cx="1725612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444712"/>
            <a:ext cx="8534400" cy="5043730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sz="2400" dirty="0"/>
              <a:t>Conducted by FDA, Office of Human Research Protections, Office of Research Oversight, etc. 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FDA most commonly performs Routine Inspections as part of the approval process for drugs or devices but can also audit For Cause.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200" dirty="0"/>
              <a:t>During drug/device pre-approval process, the highest accruing sites are typically audited as Routine Inspections.</a:t>
            </a:r>
          </a:p>
          <a:p>
            <a:pPr lvl="1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200" dirty="0"/>
              <a:t>For Cause generally result from:</a:t>
            </a:r>
          </a:p>
          <a:p>
            <a:pPr lvl="2" eaLnBrk="1" hangingPunct="1">
              <a:spcBef>
                <a:spcPts val="300"/>
              </a:spcBef>
              <a:spcAft>
                <a:spcPts val="0"/>
              </a:spcAft>
            </a:pPr>
            <a:r>
              <a:rPr lang="en-US" sz="2200" dirty="0"/>
              <a:t>complaints or concerns </a:t>
            </a:r>
          </a:p>
          <a:p>
            <a:pPr lvl="2" eaLnBrk="1" hangingPunct="1">
              <a:spcBef>
                <a:spcPts val="300"/>
              </a:spcBef>
              <a:spcAft>
                <a:spcPts val="0"/>
              </a:spcAft>
            </a:pPr>
            <a:r>
              <a:rPr lang="en-US" sz="2200" dirty="0"/>
              <a:t>outlying results such as better efficacy, fewer AEs, or different results than other studies of same product</a:t>
            </a:r>
          </a:p>
          <a:p>
            <a:pPr lvl="2" eaLnBrk="1" hangingPunct="1">
              <a:spcBef>
                <a:spcPts val="300"/>
              </a:spcBef>
              <a:spcAft>
                <a:spcPts val="0"/>
              </a:spcAft>
            </a:pPr>
            <a:r>
              <a:rPr lang="en-US" sz="2200" dirty="0"/>
              <a:t>large volume of studies</a:t>
            </a:r>
          </a:p>
          <a:p>
            <a:pPr lvl="2" eaLnBrk="1" hangingPunct="1">
              <a:spcBef>
                <a:spcPts val="300"/>
              </a:spcBef>
              <a:spcAft>
                <a:spcPts val="0"/>
              </a:spcAft>
            </a:pPr>
            <a:r>
              <a:rPr lang="en-US" sz="2200" dirty="0"/>
              <a:t>self-reporting</a:t>
            </a:r>
            <a:endParaRPr lang="en-US" sz="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itle 3"/>
          <p:cNvSpPr>
            <a:spLocks noGrp="1"/>
          </p:cNvSpPr>
          <p:nvPr>
            <p:ph type="title"/>
          </p:nvPr>
        </p:nvSpPr>
        <p:spPr>
          <a:xfrm>
            <a:off x="234462" y="886414"/>
            <a:ext cx="6698331" cy="752571"/>
          </a:xfrm>
        </p:spPr>
        <p:txBody>
          <a:bodyPr anchor="b"/>
          <a:lstStyle/>
          <a:p>
            <a:r>
              <a:rPr lang="en-US" sz="3000" dirty="0">
                <a:solidFill>
                  <a:srgbClr val="800000"/>
                </a:solidFill>
              </a:rPr>
              <a:t>The Audit Process</a:t>
            </a:r>
            <a:br>
              <a:rPr lang="en-US" sz="3000" dirty="0">
                <a:solidFill>
                  <a:srgbClr val="800000"/>
                </a:solidFill>
              </a:rPr>
            </a:br>
            <a:r>
              <a:rPr lang="en-US" sz="1600" dirty="0">
                <a:solidFill>
                  <a:srgbClr val="800000"/>
                </a:solidFill>
              </a:rPr>
              <a:t>(</a:t>
            </a:r>
            <a:r>
              <a:rPr lang="en-US" sz="1600" dirty="0"/>
              <a:t>Most audits, regardless of type, generally follow a similar process)</a:t>
            </a:r>
            <a:endParaRPr lang="en-US" sz="1000" dirty="0">
              <a:solidFill>
                <a:srgbClr val="800000"/>
              </a:solidFill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91D6CFD-92FB-47C3-86A7-5BF702C9E8E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390900" y="2204390"/>
            <a:ext cx="2286000" cy="373493"/>
          </a:xfrm>
        </p:spPr>
        <p:txBody>
          <a:bodyPr/>
          <a:lstStyle/>
          <a:p>
            <a:pPr lvl="0" algn="ctr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SzPct val="125000"/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  <a:ea typeface="ＭＳ Ｐゴシック" pitchFamily="1" charset="-128"/>
              </a:rPr>
              <a:t>Site notification</a:t>
            </a:r>
          </a:p>
        </p:txBody>
      </p:sp>
      <p:sp>
        <p:nvSpPr>
          <p:cNvPr id="2" name="Down Arrow 1" descr="Leads to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4343400" y="2660210"/>
            <a:ext cx="381000" cy="46399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5163A42-09D6-4912-869C-5444C631AFB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257550" y="3084733"/>
            <a:ext cx="2552700" cy="457200"/>
          </a:xfrm>
        </p:spPr>
        <p:txBody>
          <a:bodyPr/>
          <a:lstStyle/>
          <a:p>
            <a:pPr lvl="0" algn="ctr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25000"/>
              <a:defRPr/>
            </a:pPr>
            <a:r>
              <a:rPr lang="en-US" sz="2400" b="1" dirty="0">
                <a:solidFill>
                  <a:srgbClr val="D90000"/>
                </a:solidFill>
                <a:latin typeface="Arial" charset="0"/>
                <a:ea typeface="ＭＳ Ｐゴシック" pitchFamily="1" charset="-128"/>
              </a:rPr>
              <a:t>Site preparation</a:t>
            </a:r>
          </a:p>
        </p:txBody>
      </p:sp>
      <p:pic>
        <p:nvPicPr>
          <p:cNvPr id="3" name="Picture 2" descr="Leads to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6618" y="3563071"/>
            <a:ext cx="414564" cy="475529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75E146D-E456-4215-AAC1-02447491DE7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38575" y="4067175"/>
            <a:ext cx="1390650" cy="381000"/>
          </a:xfrm>
        </p:spPr>
        <p:txBody>
          <a:bodyPr/>
          <a:lstStyle/>
          <a:p>
            <a:pPr lvl="0" algn="ctr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SzPct val="125000"/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  <a:ea typeface="ＭＳ Ｐゴシック" pitchFamily="1" charset="-128"/>
              </a:rPr>
              <a:t>Site visit</a:t>
            </a:r>
          </a:p>
        </p:txBody>
      </p:sp>
      <p:pic>
        <p:nvPicPr>
          <p:cNvPr id="7" name="Picture 6" descr="Leads to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4553671"/>
            <a:ext cx="414564" cy="475529"/>
          </a:xfrm>
          <a:prstGeom prst="rect">
            <a:avLst/>
          </a:prstGeom>
        </p:spPr>
      </p:pic>
      <p:sp>
        <p:nvSpPr>
          <p:cNvPr id="17411" name="Content Placeholder 2"/>
          <p:cNvSpPr>
            <a:spLocks noGrp="1"/>
          </p:cNvSpPr>
          <p:nvPr>
            <p:ph sz="quarter" idx="12"/>
          </p:nvPr>
        </p:nvSpPr>
        <p:spPr>
          <a:xfrm>
            <a:off x="3110132" y="5085512"/>
            <a:ext cx="3017822" cy="395375"/>
          </a:xfrm>
        </p:spPr>
        <p:txBody>
          <a:bodyPr/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  <a:ea typeface="ＭＳ Ｐゴシック" pitchFamily="1" charset="-128"/>
              </a:rPr>
              <a:t> Final determinations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8552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7110413" cy="508000"/>
          </a:xfrm>
        </p:spPr>
        <p:txBody>
          <a:bodyPr/>
          <a:lstStyle/>
          <a:p>
            <a:pPr marL="123825" indent="-123825"/>
            <a:r>
              <a:rPr lang="en-US" sz="3000" dirty="0">
                <a:solidFill>
                  <a:srgbClr val="800000"/>
                </a:solidFill>
              </a:rPr>
              <a:t>The FDA Inspection Process (1 of 13)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4114800"/>
          </a:xfrm>
        </p:spPr>
        <p:txBody>
          <a:bodyPr/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buNone/>
              <a:defRPr/>
            </a:pPr>
            <a:r>
              <a:rPr lang="en-US" sz="2400" b="1" u="sng" dirty="0"/>
              <a:t>SITE PREPARATION:</a:t>
            </a:r>
            <a:r>
              <a:rPr lang="en-US" sz="2400" b="1" dirty="0"/>
              <a:t>  </a:t>
            </a:r>
          </a:p>
          <a:p>
            <a:pPr marL="457200" indent="-457200" eaLnBrk="1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ct val="125000"/>
              <a:defRPr/>
            </a:pPr>
            <a:r>
              <a:rPr lang="en-US" sz="2200" dirty="0"/>
              <a:t>Alert other pertinent staff:</a:t>
            </a:r>
          </a:p>
          <a:p>
            <a:pPr marL="857250" lvl="1" indent="-457200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defRPr/>
            </a:pPr>
            <a:r>
              <a:rPr lang="en-US" sz="2000" dirty="0"/>
              <a:t>Sponsor / Lead site</a:t>
            </a:r>
          </a:p>
          <a:p>
            <a:pPr marL="857250" lvl="1" indent="-457200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defRPr/>
            </a:pPr>
            <a:r>
              <a:rPr lang="en-US" sz="2000" dirty="0"/>
              <a:t>PI, Sub-Is, coordinators, regulatory staff</a:t>
            </a:r>
          </a:p>
          <a:p>
            <a:pPr marL="857250" lvl="1" indent="-457200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defRPr/>
            </a:pPr>
            <a:r>
              <a:rPr lang="en-US" sz="2000" dirty="0"/>
              <a:t>Other departments involved (pharmacy, CRC)</a:t>
            </a:r>
          </a:p>
          <a:p>
            <a:pPr marL="857250" lvl="1" indent="-457200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defRPr/>
            </a:pPr>
            <a:r>
              <a:rPr lang="en-US" sz="2400" b="1" dirty="0"/>
              <a:t>QIO office (FOR ALL EXTERNAL AUDITS)</a:t>
            </a:r>
          </a:p>
          <a:p>
            <a:pPr lvl="2" indent="-342900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defRPr/>
            </a:pPr>
            <a:r>
              <a:rPr lang="en-US" sz="2200" b="1" dirty="0">
                <a:solidFill>
                  <a:srgbClr val="7D110C"/>
                </a:solidFill>
              </a:rPr>
              <a:t>For FDA inspections:</a:t>
            </a:r>
          </a:p>
          <a:p>
            <a:pPr marL="1714500" lvl="3" indent="-457200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defRPr/>
            </a:pPr>
            <a:r>
              <a:rPr lang="en-US" b="1" dirty="0">
                <a:solidFill>
                  <a:srgbClr val="7D110C"/>
                </a:solidFill>
              </a:rPr>
              <a:t>QIO provides consultation and assistance for audit preparation, execution, and follow-up</a:t>
            </a:r>
          </a:p>
          <a:p>
            <a:pPr marL="1714500" lvl="3" indent="-457200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defRPr/>
            </a:pPr>
            <a:r>
              <a:rPr lang="en-US" b="1" dirty="0">
                <a:solidFill>
                  <a:srgbClr val="7D110C"/>
                </a:solidFill>
              </a:rPr>
              <a:t>QIO attends initial and exit meetings and relay information to </a:t>
            </a:r>
            <a:r>
              <a:rPr lang="en-US" sz="1800" b="1" dirty="0">
                <a:solidFill>
                  <a:srgbClr val="7D110C"/>
                </a:solidFill>
              </a:rPr>
              <a:t>OR</a:t>
            </a:r>
            <a:r>
              <a:rPr lang="en-US" b="1" dirty="0">
                <a:solidFill>
                  <a:srgbClr val="7D110C"/>
                </a:solidFill>
              </a:rPr>
              <a:t>C and other University oversight.</a:t>
            </a:r>
            <a:endParaRPr lang="en-US" sz="2400" b="1" dirty="0">
              <a:solidFill>
                <a:srgbClr val="7D11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992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7110413" cy="508000"/>
          </a:xfrm>
        </p:spPr>
        <p:txBody>
          <a:bodyPr/>
          <a:lstStyle/>
          <a:p>
            <a:pPr marL="123825" indent="-123825"/>
            <a:r>
              <a:rPr lang="en-US" sz="3000" dirty="0">
                <a:solidFill>
                  <a:srgbClr val="800000"/>
                </a:solidFill>
              </a:rPr>
              <a:t>The FDA Inspection Process (2 of 13)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5257800"/>
          </a:xfrm>
        </p:spPr>
        <p:txBody>
          <a:bodyPr/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buNone/>
              <a:defRPr/>
            </a:pPr>
            <a:r>
              <a:rPr lang="en-US" sz="2400" b="1" u="sng" dirty="0"/>
              <a:t>SITE PREPARATION:</a:t>
            </a:r>
            <a:r>
              <a:rPr lang="en-US" sz="2400" b="1" dirty="0"/>
              <a:t>  </a:t>
            </a:r>
          </a:p>
          <a:p>
            <a:pPr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25000"/>
              <a:defRPr/>
            </a:pPr>
            <a:r>
              <a:rPr lang="en-US" sz="2400" dirty="0"/>
              <a:t>Reserve rooms and any necessary equipment.</a:t>
            </a:r>
            <a:endParaRPr lang="en-US" sz="2200" dirty="0"/>
          </a:p>
          <a:p>
            <a:pPr lvl="1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defRPr/>
            </a:pPr>
            <a:r>
              <a:rPr lang="en-US" sz="2000" dirty="0"/>
              <a:t>Private space, post signage as needed to remind passersby of activity – don’t talk about other studies, etc.</a:t>
            </a:r>
          </a:p>
          <a:p>
            <a:pPr lvl="1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25000"/>
              <a:defRPr/>
            </a:pPr>
            <a:r>
              <a:rPr lang="en-US" sz="2000" dirty="0"/>
              <a:t>FDA audits generally last at least 2 - 3 days, but typically plan for 5 days</a:t>
            </a:r>
          </a:p>
          <a:p>
            <a:pPr lvl="1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25000"/>
              <a:defRPr/>
            </a:pPr>
            <a:r>
              <a:rPr lang="en-US" sz="2000" i="1" dirty="0"/>
              <a:t>If data has not yet been submitted to FDA, i</a:t>
            </a:r>
            <a:r>
              <a:rPr lang="en-US" sz="2000" dirty="0"/>
              <a:t>nspectors will want to </a:t>
            </a:r>
            <a:r>
              <a:rPr lang="en-US" sz="2000" dirty="0">
                <a:solidFill>
                  <a:srgbClr val="7D110C"/>
                </a:solidFill>
              </a:rPr>
              <a:t>compare paper source to EMR to (e)CRF.</a:t>
            </a:r>
          </a:p>
          <a:p>
            <a:pPr marL="738188" lvl="1" indent="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25000"/>
              <a:buNone/>
              <a:defRPr/>
            </a:pPr>
            <a:r>
              <a:rPr lang="en-US" sz="1200" i="1" dirty="0"/>
              <a:t>When data has already been submitted, Inspector brings data set to site to verify source</a:t>
            </a:r>
            <a:endParaRPr lang="en-US" sz="1100" i="1" dirty="0"/>
          </a:p>
          <a:p>
            <a:pPr lvl="2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defRPr/>
            </a:pPr>
            <a:r>
              <a:rPr lang="en-US" sz="2000" dirty="0"/>
              <a:t>If no computer in reserved room, you will need to get one (or two*) from your department.  </a:t>
            </a:r>
          </a:p>
          <a:p>
            <a:pPr lvl="2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defRPr/>
            </a:pPr>
            <a:r>
              <a:rPr lang="en-US" sz="2000" dirty="0"/>
              <a:t>CHECK INTERNET ACCESS to EMR and </a:t>
            </a:r>
            <a:r>
              <a:rPr lang="en-US" sz="2000" dirty="0" err="1"/>
              <a:t>eCRF</a:t>
            </a:r>
            <a:r>
              <a:rPr lang="en-US" sz="2000" dirty="0"/>
              <a:t> system in reserved room</a:t>
            </a:r>
          </a:p>
          <a:p>
            <a:pPr lvl="2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defRPr/>
            </a:pPr>
            <a:r>
              <a:rPr lang="en-US" sz="2000" dirty="0"/>
              <a:t>FDA inspectors CANNOT receive their own EMR log-ins – they will need to do “over the shoulder” review with someone from the study team</a:t>
            </a:r>
          </a:p>
        </p:txBody>
      </p:sp>
    </p:spTree>
    <p:extLst>
      <p:ext uri="{BB962C8B-B14F-4D97-AF65-F5344CB8AC3E}">
        <p14:creationId xmlns:p14="http://schemas.microsoft.com/office/powerpoint/2010/main" val="1060750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7110413" cy="508000"/>
          </a:xfrm>
        </p:spPr>
        <p:txBody>
          <a:bodyPr/>
          <a:lstStyle/>
          <a:p>
            <a:pPr marL="123825" indent="-123825"/>
            <a:r>
              <a:rPr lang="en-US" sz="3000" dirty="0">
                <a:solidFill>
                  <a:srgbClr val="800000"/>
                </a:solidFill>
              </a:rPr>
              <a:t>The FDA Inspection Process (3 of 13)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4000"/>
          </a:xfrm>
        </p:spPr>
        <p:txBody>
          <a:bodyPr/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buNone/>
              <a:defRPr/>
            </a:pPr>
            <a:r>
              <a:rPr lang="en-US" sz="2400" b="1" u="sng" dirty="0"/>
              <a:t>SITE PREPARATION, cont.:</a:t>
            </a:r>
            <a:r>
              <a:rPr lang="en-US" sz="2400" b="1" dirty="0"/>
              <a:t>  </a:t>
            </a:r>
          </a:p>
          <a:p>
            <a:pPr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defRPr/>
            </a:pPr>
            <a:r>
              <a:rPr lang="en-US" sz="2400" dirty="0"/>
              <a:t>Prepare PI </a:t>
            </a:r>
          </a:p>
          <a:p>
            <a:pPr lvl="1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defRPr/>
            </a:pPr>
            <a:r>
              <a:rPr lang="en-US" sz="2000" dirty="0"/>
              <a:t>review PI responsibilities (1572: Section 9, Commitments)</a:t>
            </a:r>
          </a:p>
          <a:p>
            <a:pPr lvl="1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defRPr/>
            </a:pPr>
            <a:r>
              <a:rPr lang="en-US" sz="2000" dirty="0"/>
              <a:t>review investigator agreement (with sponsor)</a:t>
            </a:r>
          </a:p>
          <a:p>
            <a:pPr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defRPr/>
            </a:pPr>
            <a:r>
              <a:rPr lang="en-US" sz="2400" dirty="0"/>
              <a:t>Prepare study team </a:t>
            </a:r>
            <a:r>
              <a:rPr lang="en-US" sz="2000" dirty="0"/>
              <a:t>(PI, Sub-Is, coordinators):</a:t>
            </a:r>
          </a:p>
          <a:p>
            <a:pPr lvl="1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defRPr/>
            </a:pPr>
            <a:r>
              <a:rPr lang="en-US" sz="2000" dirty="0"/>
              <a:t>review major study events </a:t>
            </a:r>
          </a:p>
          <a:p>
            <a:pPr lvl="2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25000"/>
              <a:defRPr/>
            </a:pPr>
            <a:r>
              <a:rPr lang="en-US" sz="1800" dirty="0"/>
              <a:t># of protocol changes and basic impact on site</a:t>
            </a:r>
          </a:p>
          <a:p>
            <a:pPr lvl="2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25000"/>
              <a:defRPr/>
            </a:pPr>
            <a:r>
              <a:rPr lang="en-US" sz="1800" dirty="0"/>
              <a:t># of subjects enrolled per PI/Sub-I and coordinators</a:t>
            </a:r>
          </a:p>
          <a:p>
            <a:pPr lvl="2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25000"/>
              <a:defRPr/>
            </a:pPr>
            <a:r>
              <a:rPr lang="en-US" sz="1800" dirty="0"/>
              <a:t># of subjects that had SAEs, withdrew, etc. and details of events.</a:t>
            </a:r>
          </a:p>
          <a:p>
            <a:pPr lvl="1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defRPr/>
            </a:pPr>
            <a:r>
              <a:rPr lang="en-US" sz="2000" dirty="0"/>
              <a:t>review roles (who did what?)</a:t>
            </a:r>
          </a:p>
          <a:p>
            <a:pPr lvl="1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defRPr/>
            </a:pPr>
            <a:r>
              <a:rPr lang="en-US" sz="2000" dirty="0"/>
              <a:t>“same page” knowledge about processes used, safety reporting, PI oversight, etc.</a:t>
            </a:r>
          </a:p>
          <a:p>
            <a:pPr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defRPr/>
            </a:pPr>
            <a:r>
              <a:rPr lang="en-US" sz="2400" dirty="0"/>
              <a:t>Assign audit roles</a:t>
            </a:r>
          </a:p>
          <a:p>
            <a:pPr lvl="1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defRPr/>
            </a:pPr>
            <a:r>
              <a:rPr lang="en-US" sz="2400" dirty="0"/>
              <a:t>FDA audits require </a:t>
            </a:r>
            <a:r>
              <a:rPr lang="en-US" sz="2400" b="1" dirty="0"/>
              <a:t>dedicated</a:t>
            </a:r>
            <a:r>
              <a:rPr lang="en-US" sz="2400" dirty="0"/>
              <a:t> staff </a:t>
            </a:r>
          </a:p>
          <a:p>
            <a:pPr marL="747713" lvl="1" indent="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25000"/>
              <a:buNone/>
              <a:defRPr/>
            </a:pPr>
            <a:r>
              <a:rPr lang="en-US" sz="1600" dirty="0"/>
              <a:t>(someone in the “hot seat” opening and navigating through EMR and paper charts; if possible, you may also want a note-taker/runner to make copies)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17990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itle 3"/>
          <p:cNvSpPr>
            <a:spLocks noGrp="1"/>
          </p:cNvSpPr>
          <p:nvPr>
            <p:ph type="title"/>
          </p:nvPr>
        </p:nvSpPr>
        <p:spPr>
          <a:xfrm>
            <a:off x="228600" y="840666"/>
            <a:ext cx="7110413" cy="454734"/>
          </a:xfrm>
        </p:spPr>
        <p:txBody>
          <a:bodyPr/>
          <a:lstStyle/>
          <a:p>
            <a:pPr marL="123825" indent="-123825"/>
            <a:r>
              <a:rPr lang="en-US" sz="3000" dirty="0">
                <a:solidFill>
                  <a:srgbClr val="800000"/>
                </a:solidFill>
              </a:rPr>
              <a:t>The FDA Inspection Process (4 of 13)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038600"/>
          </a:xfrm>
        </p:spPr>
        <p:txBody>
          <a:bodyPr/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buNone/>
              <a:defRPr/>
            </a:pPr>
            <a:r>
              <a:rPr lang="en-US" sz="2400" b="1" u="sng" dirty="0"/>
              <a:t>SITE PREPARATION, cont.:</a:t>
            </a:r>
            <a:r>
              <a:rPr lang="en-US" sz="2400" b="1" dirty="0"/>
              <a:t>  </a:t>
            </a:r>
          </a:p>
          <a:p>
            <a:pPr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25000"/>
              <a:defRPr/>
            </a:pPr>
            <a:r>
              <a:rPr lang="en-US" sz="2400" dirty="0"/>
              <a:t>Prepare other materials requested by inspector</a:t>
            </a:r>
          </a:p>
          <a:p>
            <a:pPr lvl="1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25000"/>
              <a:defRPr/>
            </a:pPr>
            <a:r>
              <a:rPr lang="en-US" sz="2400" dirty="0"/>
              <a:t>For FDA:</a:t>
            </a:r>
          </a:p>
          <a:p>
            <a:pPr lvl="2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defRPr/>
            </a:pPr>
            <a:r>
              <a:rPr lang="en-US" sz="1800" dirty="0">
                <a:solidFill>
                  <a:srgbClr val="7D110C"/>
                </a:solidFill>
              </a:rPr>
              <a:t>a list of all studies PI has participated in</a:t>
            </a:r>
          </a:p>
          <a:p>
            <a:pPr lvl="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25000"/>
              <a:defRPr/>
            </a:pPr>
            <a:r>
              <a:rPr lang="en-US" sz="1600" dirty="0"/>
              <a:t>Any study for which he/she served as PI / Sub-I / Key Personnel, study role,</a:t>
            </a:r>
            <a:r>
              <a:rPr lang="en-US" sz="1700" dirty="0"/>
              <a:t> </a:t>
            </a:r>
            <a:r>
              <a:rPr lang="en-US" sz="1600" dirty="0"/>
              <a:t>IRB #, Sponsor Name, Sponsor Protocol #, Protocol Title, study dates, IRB status, IND/IDE #, &amp; enrollment information.</a:t>
            </a:r>
          </a:p>
          <a:p>
            <a:pPr lvl="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defRPr/>
            </a:pPr>
            <a:r>
              <a:rPr lang="en-US" sz="1600" dirty="0"/>
              <a:t>QIO will compile the list of studies and pertinent study details; study team may need to provide enrollment information.</a:t>
            </a:r>
          </a:p>
          <a:p>
            <a:pPr lvl="2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defRPr/>
            </a:pPr>
            <a:r>
              <a:rPr lang="en-US" sz="1800" dirty="0">
                <a:solidFill>
                  <a:srgbClr val="7D110C"/>
                </a:solidFill>
              </a:rPr>
              <a:t>PI’s reporting structure</a:t>
            </a:r>
          </a:p>
          <a:p>
            <a:pPr lvl="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defRPr/>
            </a:pPr>
            <a:r>
              <a:rPr lang="en-US" sz="1600" dirty="0"/>
              <a:t>QIO will provide “IU family tree” information (from PI through Dept, School, IU Leadership)</a:t>
            </a:r>
          </a:p>
        </p:txBody>
      </p:sp>
    </p:spTree>
    <p:extLst>
      <p:ext uri="{BB962C8B-B14F-4D97-AF65-F5344CB8AC3E}">
        <p14:creationId xmlns:p14="http://schemas.microsoft.com/office/powerpoint/2010/main" val="2834668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itle 3"/>
          <p:cNvSpPr>
            <a:spLocks noGrp="1"/>
          </p:cNvSpPr>
          <p:nvPr>
            <p:ph type="title"/>
          </p:nvPr>
        </p:nvSpPr>
        <p:spPr>
          <a:xfrm>
            <a:off x="228600" y="840666"/>
            <a:ext cx="7110413" cy="454734"/>
          </a:xfrm>
        </p:spPr>
        <p:txBody>
          <a:bodyPr/>
          <a:lstStyle/>
          <a:p>
            <a:pPr marL="123825" indent="-123825"/>
            <a:r>
              <a:rPr lang="en-US" sz="3000" dirty="0">
                <a:solidFill>
                  <a:srgbClr val="800000"/>
                </a:solidFill>
              </a:rPr>
              <a:t>The FDA Inspection Process (5 of 13)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200400"/>
          </a:xfrm>
        </p:spPr>
        <p:txBody>
          <a:bodyPr/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buNone/>
              <a:defRPr/>
            </a:pPr>
            <a:r>
              <a:rPr lang="en-US" sz="2400" b="1" u="sng" dirty="0"/>
              <a:t>SITE PREPARATION, cont.:</a:t>
            </a:r>
            <a:r>
              <a:rPr lang="en-US" sz="2400" b="1" dirty="0"/>
              <a:t>  </a:t>
            </a:r>
          </a:p>
          <a:p>
            <a:pPr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25000"/>
              <a:defRPr/>
            </a:pPr>
            <a:r>
              <a:rPr lang="en-US" sz="2400" dirty="0"/>
              <a:t>Prepare other materials requested by inspector</a:t>
            </a:r>
          </a:p>
          <a:p>
            <a:pPr lvl="1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25000"/>
              <a:defRPr/>
            </a:pPr>
            <a:r>
              <a:rPr lang="en-US" sz="2400" dirty="0"/>
              <a:t>For FDA, continued:</a:t>
            </a:r>
          </a:p>
          <a:p>
            <a:pPr lvl="2" eaLnBrk="1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ct val="125000"/>
              <a:defRPr/>
            </a:pPr>
            <a:r>
              <a:rPr lang="en-US" sz="1800" dirty="0">
                <a:solidFill>
                  <a:srgbClr val="7D110C"/>
                </a:solidFill>
              </a:rPr>
              <a:t>One local FDA inspector has requested copy of site’s Clinical Trial Agreement with sponsor</a:t>
            </a:r>
          </a:p>
          <a:p>
            <a:pPr lvl="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25000"/>
              <a:defRPr/>
            </a:pPr>
            <a:r>
              <a:rPr lang="en-US" sz="1600" dirty="0"/>
              <a:t>Institution requires written sponsor approval</a:t>
            </a:r>
          </a:p>
          <a:p>
            <a:pPr lvl="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defRPr/>
            </a:pPr>
            <a:r>
              <a:rPr lang="en-US" sz="1600" dirty="0"/>
              <a:t>QIO will facilitate institutional approval for this disclosure</a:t>
            </a:r>
          </a:p>
          <a:p>
            <a:pPr lvl="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defRPr/>
            </a:pPr>
            <a:r>
              <a:rPr lang="en-US" sz="1600" dirty="0"/>
              <a:t>Usually, the FDA is trying to tease out the monitoring plan</a:t>
            </a:r>
          </a:p>
        </p:txBody>
      </p:sp>
    </p:spTree>
    <p:extLst>
      <p:ext uri="{BB962C8B-B14F-4D97-AF65-F5344CB8AC3E}">
        <p14:creationId xmlns:p14="http://schemas.microsoft.com/office/powerpoint/2010/main" val="2025122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itle 3"/>
          <p:cNvSpPr>
            <a:spLocks noGrp="1"/>
          </p:cNvSpPr>
          <p:nvPr>
            <p:ph type="title"/>
          </p:nvPr>
        </p:nvSpPr>
        <p:spPr>
          <a:xfrm>
            <a:off x="228600" y="838200"/>
            <a:ext cx="7110413" cy="508000"/>
          </a:xfrm>
        </p:spPr>
        <p:txBody>
          <a:bodyPr/>
          <a:lstStyle/>
          <a:p>
            <a:pPr marL="123825" indent="-123825"/>
            <a:r>
              <a:rPr lang="en-US" sz="3000" dirty="0">
                <a:solidFill>
                  <a:srgbClr val="800000"/>
                </a:solidFill>
              </a:rPr>
              <a:t>The FDA Inspection Process (6 of 13)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029200"/>
          </a:xfrm>
        </p:spPr>
        <p:txBody>
          <a:bodyPr/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SzPct val="125000"/>
              <a:buNone/>
              <a:defRPr/>
            </a:pPr>
            <a:r>
              <a:rPr lang="en-US" sz="2400" b="1" u="sng" dirty="0"/>
              <a:t>SITE PREPARATION, cont.:</a:t>
            </a:r>
            <a:r>
              <a:rPr lang="en-US" sz="2400" b="1" dirty="0"/>
              <a:t>  </a:t>
            </a:r>
          </a:p>
          <a:p>
            <a:pPr marL="0" indent="0" eaLnBrk="1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ct val="125000"/>
              <a:buNone/>
              <a:defRPr/>
            </a:pPr>
            <a:r>
              <a:rPr lang="en-US" sz="2400" dirty="0"/>
              <a:t>Any </a:t>
            </a:r>
            <a:r>
              <a:rPr lang="en-US" sz="2400" b="1" dirty="0"/>
              <a:t>remaining</a:t>
            </a:r>
            <a:r>
              <a:rPr lang="en-US" sz="2400" dirty="0"/>
              <a:t> time before the inspection begins should be used by the site for record review:  </a:t>
            </a:r>
          </a:p>
          <a:p>
            <a:pPr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25000"/>
              <a:defRPr/>
            </a:pPr>
            <a:r>
              <a:rPr lang="en-US" sz="2400" dirty="0">
                <a:solidFill>
                  <a:srgbClr val="7D110C"/>
                </a:solidFill>
              </a:rPr>
              <a:t>FDA BIMO Manual available online – read through it at a minimum</a:t>
            </a:r>
          </a:p>
          <a:p>
            <a:pPr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25000"/>
              <a:defRPr/>
            </a:pPr>
            <a:r>
              <a:rPr lang="en-US" sz="2200" dirty="0"/>
              <a:t>Ensure all records are available and as organized as possible.</a:t>
            </a:r>
          </a:p>
          <a:p>
            <a:pPr lvl="1" eaLnBrk="1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ct val="125000"/>
              <a:defRPr/>
            </a:pPr>
            <a:r>
              <a:rPr lang="en-US" sz="2200" dirty="0"/>
              <a:t>Items waiting to be signed or filed</a:t>
            </a:r>
          </a:p>
          <a:p>
            <a:pPr lvl="1" eaLnBrk="1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ct val="125000"/>
              <a:defRPr/>
            </a:pPr>
            <a:r>
              <a:rPr lang="en-US" sz="2200" dirty="0"/>
              <a:t>Pre-Audit (time permitting)</a:t>
            </a:r>
          </a:p>
          <a:p>
            <a:pPr lvl="2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ct val="125000"/>
              <a:defRPr/>
            </a:pPr>
            <a:r>
              <a:rPr lang="en-US" sz="2000" dirty="0"/>
              <a:t>Audit preparation tools available on QIO website </a:t>
            </a:r>
          </a:p>
          <a:p>
            <a:pPr marL="1143000" lvl="1" indent="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25000"/>
              <a:buNone/>
              <a:defRPr/>
            </a:pPr>
            <a:r>
              <a:rPr lang="en-US" sz="2000" dirty="0"/>
              <a:t>(regulatory, IP accountability, and subject chart self-audit tools)</a:t>
            </a:r>
            <a:endParaRPr lang="en-US" sz="2400" dirty="0"/>
          </a:p>
          <a:p>
            <a:pPr lvl="2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125000"/>
              <a:defRPr/>
            </a:pPr>
            <a:r>
              <a:rPr lang="en-US" sz="2000" dirty="0"/>
              <a:t>Data that has </a:t>
            </a:r>
            <a:r>
              <a:rPr lang="en-US" sz="2000" b="1" dirty="0"/>
              <a:t>not</a:t>
            </a:r>
            <a:r>
              <a:rPr lang="en-US" sz="2000" dirty="0"/>
              <a:t> been monitored (due to delay or Risk Based Monitoring Plan)</a:t>
            </a:r>
          </a:p>
        </p:txBody>
      </p:sp>
    </p:spTree>
    <p:extLst>
      <p:ext uri="{BB962C8B-B14F-4D97-AF65-F5344CB8AC3E}">
        <p14:creationId xmlns:p14="http://schemas.microsoft.com/office/powerpoint/2010/main" val="186353541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3">
      <a:dk1>
        <a:srgbClr val="000000"/>
      </a:dk1>
      <a:lt1>
        <a:srgbClr val="FFFFFF"/>
      </a:lt1>
      <a:dk2>
        <a:srgbClr val="000000"/>
      </a:dk2>
      <a:lt2>
        <a:srgbClr val="B0B2B4"/>
      </a:lt2>
      <a:accent1>
        <a:srgbClr val="F9F3D3"/>
      </a:accent1>
      <a:accent2>
        <a:srgbClr val="6D6E70"/>
      </a:accent2>
      <a:accent3>
        <a:srgbClr val="FFFFFF"/>
      </a:accent3>
      <a:accent4>
        <a:srgbClr val="000000"/>
      </a:accent4>
      <a:accent5>
        <a:srgbClr val="FBF8E6"/>
      </a:accent5>
      <a:accent6>
        <a:srgbClr val="626365"/>
      </a:accent6>
      <a:hlink>
        <a:srgbClr val="7D110C"/>
      </a:hlink>
      <a:folHlink>
        <a:srgbClr val="6D6E7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F8F3D2"/>
        </a:dk2>
        <a:lt2>
          <a:srgbClr val="B0B2B4"/>
        </a:lt2>
        <a:accent1>
          <a:srgbClr val="7D110C"/>
        </a:accent1>
        <a:accent2>
          <a:srgbClr val="6D6E70"/>
        </a:accent2>
        <a:accent3>
          <a:srgbClr val="FFFFFF"/>
        </a:accent3>
        <a:accent4>
          <a:srgbClr val="000000"/>
        </a:accent4>
        <a:accent5>
          <a:srgbClr val="BFAAAA"/>
        </a:accent5>
        <a:accent6>
          <a:srgbClr val="626365"/>
        </a:accent6>
        <a:hlink>
          <a:srgbClr val="7D110C"/>
        </a:hlink>
        <a:folHlink>
          <a:srgbClr val="6D6E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9F3D3"/>
        </a:lt1>
        <a:dk2>
          <a:srgbClr val="F8F3D2"/>
        </a:dk2>
        <a:lt2>
          <a:srgbClr val="B0B2B4"/>
        </a:lt2>
        <a:accent1>
          <a:srgbClr val="7D110C"/>
        </a:accent1>
        <a:accent2>
          <a:srgbClr val="6D6E70"/>
        </a:accent2>
        <a:accent3>
          <a:srgbClr val="FBF8E6"/>
        </a:accent3>
        <a:accent4>
          <a:srgbClr val="000000"/>
        </a:accent4>
        <a:accent5>
          <a:srgbClr val="BFAAAA"/>
        </a:accent5>
        <a:accent6>
          <a:srgbClr val="626365"/>
        </a:accent6>
        <a:hlink>
          <a:srgbClr val="7D110C"/>
        </a:hlink>
        <a:folHlink>
          <a:srgbClr val="6D6E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B0B2B4"/>
        </a:lt2>
        <a:accent1>
          <a:srgbClr val="F9F3D3"/>
        </a:accent1>
        <a:accent2>
          <a:srgbClr val="6D6E70"/>
        </a:accent2>
        <a:accent3>
          <a:srgbClr val="FFFFFF"/>
        </a:accent3>
        <a:accent4>
          <a:srgbClr val="000000"/>
        </a:accent4>
        <a:accent5>
          <a:srgbClr val="FBF8E6"/>
        </a:accent5>
        <a:accent6>
          <a:srgbClr val="626365"/>
        </a:accent6>
        <a:hlink>
          <a:srgbClr val="7D110C"/>
        </a:hlink>
        <a:folHlink>
          <a:srgbClr val="6D6E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3">
      <a:dk1>
        <a:srgbClr val="000000"/>
      </a:dk1>
      <a:lt1>
        <a:srgbClr val="FFFFFF"/>
      </a:lt1>
      <a:dk2>
        <a:srgbClr val="000000"/>
      </a:dk2>
      <a:lt2>
        <a:srgbClr val="B0B2B4"/>
      </a:lt2>
      <a:accent1>
        <a:srgbClr val="F9F3D3"/>
      </a:accent1>
      <a:accent2>
        <a:srgbClr val="6D6E70"/>
      </a:accent2>
      <a:accent3>
        <a:srgbClr val="FFFFFF"/>
      </a:accent3>
      <a:accent4>
        <a:srgbClr val="000000"/>
      </a:accent4>
      <a:accent5>
        <a:srgbClr val="FBF8E6"/>
      </a:accent5>
      <a:accent6>
        <a:srgbClr val="626365"/>
      </a:accent6>
      <a:hlink>
        <a:srgbClr val="7D110C"/>
      </a:hlink>
      <a:folHlink>
        <a:srgbClr val="6D6E7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F8F3D2"/>
        </a:dk2>
        <a:lt2>
          <a:srgbClr val="B0B2B4"/>
        </a:lt2>
        <a:accent1>
          <a:srgbClr val="7D110C"/>
        </a:accent1>
        <a:accent2>
          <a:srgbClr val="6D6E70"/>
        </a:accent2>
        <a:accent3>
          <a:srgbClr val="FFFFFF"/>
        </a:accent3>
        <a:accent4>
          <a:srgbClr val="000000"/>
        </a:accent4>
        <a:accent5>
          <a:srgbClr val="BFAAAA"/>
        </a:accent5>
        <a:accent6>
          <a:srgbClr val="626365"/>
        </a:accent6>
        <a:hlink>
          <a:srgbClr val="7D110C"/>
        </a:hlink>
        <a:folHlink>
          <a:srgbClr val="6D6E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9F3D3"/>
        </a:lt1>
        <a:dk2>
          <a:srgbClr val="F8F3D2"/>
        </a:dk2>
        <a:lt2>
          <a:srgbClr val="B0B2B4"/>
        </a:lt2>
        <a:accent1>
          <a:srgbClr val="7D110C"/>
        </a:accent1>
        <a:accent2>
          <a:srgbClr val="6D6E70"/>
        </a:accent2>
        <a:accent3>
          <a:srgbClr val="FBF8E6"/>
        </a:accent3>
        <a:accent4>
          <a:srgbClr val="000000"/>
        </a:accent4>
        <a:accent5>
          <a:srgbClr val="BFAAAA"/>
        </a:accent5>
        <a:accent6>
          <a:srgbClr val="626365"/>
        </a:accent6>
        <a:hlink>
          <a:srgbClr val="7D110C"/>
        </a:hlink>
        <a:folHlink>
          <a:srgbClr val="6D6E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B0B2B4"/>
        </a:lt2>
        <a:accent1>
          <a:srgbClr val="F9F3D3"/>
        </a:accent1>
        <a:accent2>
          <a:srgbClr val="6D6E70"/>
        </a:accent2>
        <a:accent3>
          <a:srgbClr val="FFFFFF"/>
        </a:accent3>
        <a:accent4>
          <a:srgbClr val="000000"/>
        </a:accent4>
        <a:accent5>
          <a:srgbClr val="FBF8E6"/>
        </a:accent5>
        <a:accent6>
          <a:srgbClr val="626365"/>
        </a:accent6>
        <a:hlink>
          <a:srgbClr val="7D110C"/>
        </a:hlink>
        <a:folHlink>
          <a:srgbClr val="6D6E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7D100EA43E644A95A1AFA277A9D8AC" ma:contentTypeVersion="15" ma:contentTypeDescription="Create a new document." ma:contentTypeScope="" ma:versionID="2d1174a089254d74b704b9d0d43840a9">
  <xsd:schema xmlns:xsd="http://www.w3.org/2001/XMLSchema" xmlns:xs="http://www.w3.org/2001/XMLSchema" xmlns:p="http://schemas.microsoft.com/office/2006/metadata/properties" xmlns:ns2="d90a9632-a870-49ae-9378-225bd5c60b0a" xmlns:ns3="0432d51d-9459-41b2-acee-fcf93e3ac757" targetNamespace="http://schemas.microsoft.com/office/2006/metadata/properties" ma:root="true" ma:fieldsID="5e0f98e231f15079a237255e436d33a1" ns2:_="" ns3:_="">
    <xsd:import namespace="d90a9632-a870-49ae-9378-225bd5c60b0a"/>
    <xsd:import namespace="0432d51d-9459-41b2-acee-fcf93e3ac7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number" minOccurs="0"/>
                <xsd:element ref="ns2:num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a9632-a870-49ae-9378-225bd5c60b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19" nillable="true" ma:displayName="number" ma:decimals="0" ma:default="1" ma:format="Dropdown" ma:internalName="number" ma:percentage="FALSE">
      <xsd:simpleType>
        <xsd:restriction base="dms:Number"/>
      </xsd:simpleType>
    </xsd:element>
    <xsd:element name="num" ma:index="20" nillable="true" ma:displayName="num" ma:decimals="0" ma:default="0" ma:format="Dropdown" ma:internalName="num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32d51d-9459-41b2-acee-fcf93e3ac75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umber xmlns="d90a9632-a870-49ae-9378-225bd5c60b0a">1</number>
    <num xmlns="d90a9632-a870-49ae-9378-225bd5c60b0a">0</num>
  </documentManagement>
</p:properties>
</file>

<file path=customXml/itemProps1.xml><?xml version="1.0" encoding="utf-8"?>
<ds:datastoreItem xmlns:ds="http://schemas.openxmlformats.org/officeDocument/2006/customXml" ds:itemID="{07830700-E339-4539-AB1F-A2E5B2631E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0a9632-a870-49ae-9378-225bd5c60b0a"/>
    <ds:schemaRef ds:uri="0432d51d-9459-41b2-acee-fcf93e3ac7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2838E2-180A-4AB1-A39A-88FE62DD06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D7551C-C1F8-4FFB-BCA7-3551D507A7C8}">
  <ds:schemaRefs>
    <ds:schemaRef ds:uri="http://purl.org/dc/dcmitype/"/>
    <ds:schemaRef ds:uri="http://purl.org/dc/elements/1.1/"/>
    <ds:schemaRef ds:uri="http://schemas.microsoft.com/office/2006/documentManagement/types"/>
    <ds:schemaRef ds:uri="d90a9632-a870-49ae-9378-225bd5c60b0a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0432d51d-9459-41b2-acee-fcf93e3ac75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3285</TotalTime>
  <Words>1589</Words>
  <Application>Microsoft Office PowerPoint</Application>
  <PresentationFormat>On-screen Show (4:3)</PresentationFormat>
  <Paragraphs>162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Book Antiqua</vt:lpstr>
      <vt:lpstr>Calisto MT</vt:lpstr>
      <vt:lpstr>Blank Presentation</vt:lpstr>
      <vt:lpstr>1_Blank Presentation</vt:lpstr>
      <vt:lpstr>The FDA is Coming</vt:lpstr>
      <vt:lpstr>Federal Agency Audit</vt:lpstr>
      <vt:lpstr>The Audit Process (Most audits, regardless of type, generally follow a similar process)</vt:lpstr>
      <vt:lpstr>The FDA Inspection Process (1 of 13)</vt:lpstr>
      <vt:lpstr>The FDA Inspection Process (2 of 13)</vt:lpstr>
      <vt:lpstr>The FDA Inspection Process (3 of 13)</vt:lpstr>
      <vt:lpstr>The FDA Inspection Process (4 of 13)</vt:lpstr>
      <vt:lpstr>The FDA Inspection Process (5 of 13)</vt:lpstr>
      <vt:lpstr>The FDA Inspection Process (6 of 13)</vt:lpstr>
      <vt:lpstr>The FDA Inspection Process (7 of 13)</vt:lpstr>
      <vt:lpstr>The FDA Inspection Process (8 of 13)</vt:lpstr>
      <vt:lpstr>The FDA Inspection Process (9 of 13)</vt:lpstr>
      <vt:lpstr>The FDA Inspection Process (10 of 13)</vt:lpstr>
      <vt:lpstr>The FDA Inspection Process (11 of 13)</vt:lpstr>
      <vt:lpstr>The FDA Inspection Process (12 of 13)</vt:lpstr>
      <vt:lpstr>The FDA Inspection Process (13 of 13)</vt:lpstr>
      <vt:lpstr>Resources </vt:lpstr>
    </vt:vector>
  </TitlesOfParts>
  <Company>Office of Creative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FDA is Coming</dc:title>
  <dc:creator>Office of Creative Services</dc:creator>
  <cp:lastModifiedBy>Samita Varadkar</cp:lastModifiedBy>
  <cp:revision>473</cp:revision>
  <cp:lastPrinted>2018-09-14T15:51:16Z</cp:lastPrinted>
  <dcterms:created xsi:type="dcterms:W3CDTF">2006-11-07T21:52:34Z</dcterms:created>
  <dcterms:modified xsi:type="dcterms:W3CDTF">2021-10-13T14:21:31Z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0x010100807D100EA43E644A95A1AFA277A9D8AC</vt:lpwstr>
  </property>
</Properties>
</file>